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40"/>
  </p:notesMasterIdLst>
  <p:handoutMasterIdLst>
    <p:handoutMasterId r:id="rId41"/>
  </p:handoutMasterIdLst>
  <p:sldIdLst>
    <p:sldId id="352" r:id="rId5"/>
    <p:sldId id="355" r:id="rId6"/>
    <p:sldId id="266" r:id="rId7"/>
    <p:sldId id="265" r:id="rId8"/>
    <p:sldId id="359" r:id="rId9"/>
    <p:sldId id="356" r:id="rId10"/>
    <p:sldId id="357" r:id="rId11"/>
    <p:sldId id="358" r:id="rId12"/>
    <p:sldId id="350" r:id="rId13"/>
    <p:sldId id="307" r:id="rId14"/>
    <p:sldId id="308" r:id="rId15"/>
    <p:sldId id="312" r:id="rId16"/>
    <p:sldId id="326" r:id="rId17"/>
    <p:sldId id="313" r:id="rId18"/>
    <p:sldId id="319" r:id="rId19"/>
    <p:sldId id="325" r:id="rId20"/>
    <p:sldId id="333" r:id="rId21"/>
    <p:sldId id="341" r:id="rId22"/>
    <p:sldId id="320" r:id="rId23"/>
    <p:sldId id="322" r:id="rId24"/>
    <p:sldId id="349" r:id="rId25"/>
    <p:sldId id="323" r:id="rId26"/>
    <p:sldId id="327" r:id="rId27"/>
    <p:sldId id="337" r:id="rId28"/>
    <p:sldId id="338" r:id="rId29"/>
    <p:sldId id="343" r:id="rId30"/>
    <p:sldId id="344" r:id="rId31"/>
    <p:sldId id="331" r:id="rId32"/>
    <p:sldId id="321" r:id="rId33"/>
    <p:sldId id="345" r:id="rId34"/>
    <p:sldId id="324" r:id="rId35"/>
    <p:sldId id="332" r:id="rId36"/>
    <p:sldId id="310" r:id="rId37"/>
    <p:sldId id="354" r:id="rId38"/>
    <p:sldId id="353" r:id="rId39"/>
  </p:sldIdLst>
  <p:sldSz cx="12192000" cy="6858000"/>
  <p:notesSz cx="6797675" cy="9926638"/>
  <p:embeddedFontLs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Gotham" panose="02000504050000020004" pitchFamily="2" charset="0"/>
      <p:regular r:id="rId46"/>
      <p:bold r:id="rId47"/>
      <p:italic r:id="rId48"/>
      <p:boldItalic r:id="rId49"/>
    </p:embeddedFont>
    <p:embeddedFont>
      <p:font typeface="Gotham Black" pitchFamily="50" charset="0"/>
      <p:regular r:id="rId50"/>
    </p:embeddedFont>
    <p:embeddedFont>
      <p:font typeface="IBM Plex Sans" panose="020B0503050203000203" pitchFamily="34" charset="0"/>
      <p:regular r:id="rId51"/>
      <p:bold r:id="rId52"/>
      <p:italic r:id="rId53"/>
      <p:boldItalic r:id="rId54"/>
    </p:embeddedFont>
    <p:embeddedFont>
      <p:font typeface="IBM Plex Sans Medium" panose="020B0603050203000203" pitchFamily="34" charset="0"/>
      <p:regular r:id="rId55"/>
      <p:italic r:id="rId56"/>
    </p:embeddedFont>
    <p:embeddedFont>
      <p:font typeface="IBM Plex Sans SemiBold" panose="020B0703050203000203" pitchFamily="34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Roboto Bold" panose="02000000000000000000" pitchFamily="2" charset="0"/>
      <p:bold r:id="rId65"/>
      <p:italic r:id="rId66"/>
      <p:boldItalic r:id="rId67"/>
    </p:embeddedFont>
    <p:embeddedFont>
      <p:font typeface="Roboto Regular" panose="020B060402020202020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D71A75A3-E1F9-BB43-BA52-0CD7E5C3B444}">
          <p14:sldIdLst>
            <p14:sldId id="352"/>
            <p14:sldId id="355"/>
            <p14:sldId id="266"/>
            <p14:sldId id="265"/>
            <p14:sldId id="359"/>
            <p14:sldId id="356"/>
            <p14:sldId id="357"/>
            <p14:sldId id="358"/>
            <p14:sldId id="350"/>
            <p14:sldId id="307"/>
            <p14:sldId id="308"/>
            <p14:sldId id="312"/>
            <p14:sldId id="326"/>
            <p14:sldId id="313"/>
          </p14:sldIdLst>
        </p14:section>
        <p14:section name="Constraints, keys, indexes" id="{57554A96-2B73-4BBA-A094-8738C72F0B9D}">
          <p14:sldIdLst>
            <p14:sldId id="319"/>
            <p14:sldId id="325"/>
            <p14:sldId id="333"/>
            <p14:sldId id="341"/>
          </p14:sldIdLst>
        </p14:section>
        <p14:section name="Subqueries" id="{FD754F50-A7C9-4C95-9EB2-9E51C3193775}">
          <p14:sldIdLst>
            <p14:sldId id="320"/>
            <p14:sldId id="322"/>
            <p14:sldId id="349"/>
            <p14:sldId id="323"/>
            <p14:sldId id="327"/>
            <p14:sldId id="337"/>
            <p14:sldId id="338"/>
            <p14:sldId id="343"/>
            <p14:sldId id="344"/>
            <p14:sldId id="331"/>
          </p14:sldIdLst>
        </p14:section>
        <p14:section name="Formatting" id="{9E7E49D3-299B-47A0-99F4-4CF1C1297B8E}">
          <p14:sldIdLst>
            <p14:sldId id="321"/>
            <p14:sldId id="345"/>
          </p14:sldIdLst>
        </p14:section>
        <p14:section name="Working with Dates" id="{7229387A-D8CD-4E0D-98DF-90B2D507D9A8}">
          <p14:sldIdLst>
            <p14:sldId id="324"/>
            <p14:sldId id="332"/>
          </p14:sldIdLst>
        </p14:section>
        <p14:section name="Ending" id="{AF969783-D6A8-D145-B03B-BA2DE69A7CF6}">
          <p14:sldIdLst>
            <p14:sldId id="310"/>
            <p14:sldId id="35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gene Meidinger" initials="EM" lastIdx="1" clrIdx="0">
    <p:extLst>
      <p:ext uri="{19B8F6BF-5375-455C-9EA6-DF929625EA0E}">
        <p15:presenceInfo xmlns:p15="http://schemas.microsoft.com/office/powerpoint/2012/main" userId="Eugene Meidi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33"/>
    <a:srgbClr val="C0C0C0"/>
    <a:srgbClr val="FFD700"/>
    <a:srgbClr val="E5E4E2"/>
    <a:srgbClr val="F2F2F2"/>
    <a:srgbClr val="E6E6E6"/>
    <a:srgbClr val="373737"/>
    <a:srgbClr val="CC0000"/>
    <a:srgbClr val="2F6ED7"/>
    <a:srgbClr val="8AB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4" autoAdjust="0"/>
    <p:restoredTop sz="63581" autoAdjust="0"/>
  </p:normalViewPr>
  <p:slideViewPr>
    <p:cSldViewPr snapToGrid="0">
      <p:cViewPr varScale="1">
        <p:scale>
          <a:sx n="118" d="100"/>
          <a:sy n="118" d="100"/>
        </p:scale>
        <p:origin x="172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706" y="25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2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30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82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35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0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6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71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96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64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27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26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199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3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7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07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61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76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64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31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9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41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2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75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46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70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70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8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790676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812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12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60" r:id="rId2"/>
    <p:sldLayoutId id="2147483761" r:id="rId3"/>
    <p:sldLayoutId id="2147483754" r:id="rId4"/>
    <p:sldLayoutId id="2147483751" r:id="rId5"/>
    <p:sldLayoutId id="2147483758" r:id="rId6"/>
    <p:sldLayoutId id="2147483759" r:id="rId7"/>
    <p:sldLayoutId id="2147483743" r:id="rId8"/>
    <p:sldLayoutId id="2147483752" r:id="rId9"/>
    <p:sldLayoutId id="2147483753" r:id="rId10"/>
    <p:sldLayoutId id="2147483749" r:id="rId11"/>
    <p:sldLayoutId id="2147483757" r:id="rId12"/>
    <p:sldLayoutId id="2147483746" r:id="rId13"/>
    <p:sldLayoutId id="2147483747" r:id="rId14"/>
    <p:sldLayoutId id="2147483745" r:id="rId15"/>
    <p:sldLayoutId id="2147483755" r:id="rId16"/>
    <p:sldLayoutId id="2147483756" r:id="rId17"/>
    <p:sldLayoutId id="2147483741" r:id="rId18"/>
    <p:sldLayoutId id="2147483748" r:id="rId19"/>
    <p:sldLayoutId id="2147483762" r:id="rId2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7250-8A22-45FF-BFB9-7BE76ADE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7982322" cy="1935532"/>
          </a:xfrm>
        </p:spPr>
        <p:txBody>
          <a:bodyPr/>
          <a:lstStyle/>
          <a:p>
            <a:r>
              <a:rPr lang="en-US" dirty="0"/>
              <a:t>Introduction to SQL</a:t>
            </a:r>
            <a:br>
              <a:rPr lang="en-US" dirty="0"/>
            </a:br>
            <a:r>
              <a:rPr lang="en-US" b="0" dirty="0"/>
              <a:t>Level up with advanced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18687-0EE0-4752-9D85-6875C27A4A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4542" y="4712654"/>
            <a:ext cx="6116493" cy="5532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Jeff Taylor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E79E1-0288-49F2-AD0D-95EFD1C209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4542" y="5283715"/>
            <a:ext cx="6116493" cy="5532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Principal Data Consultant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B4D700-4AE0-422B-847A-9DF1B7FB54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4542" y="5854778"/>
            <a:ext cx="6116493" cy="5532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Database Consulting, LLC</a:t>
            </a:r>
          </a:p>
        </p:txBody>
      </p:sp>
    </p:spTree>
    <p:extLst>
      <p:ext uri="{BB962C8B-B14F-4D97-AF65-F5344CB8AC3E}">
        <p14:creationId xmlns:p14="http://schemas.microsoft.com/office/powerpoint/2010/main" val="291335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DC55-582F-4250-8658-102A8967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876A-271C-4A33-8F07-87C519872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Principal Data Consultant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8ED2294-E39C-4DB7-B644-D88D807176A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2439" y="378547"/>
            <a:ext cx="1685405" cy="168540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5E9690-868C-47F9-80B2-C52FBBBD1E3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1" y="4692484"/>
            <a:ext cx="5601378" cy="553208"/>
          </a:xfrm>
        </p:spPr>
        <p:txBody>
          <a:bodyPr/>
          <a:lstStyle/>
          <a:p>
            <a:r>
              <a:rPr lang="en-US" dirty="0"/>
              <a:t>Jeff@JeffTaylor.io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0C84F2-1D7B-4AA1-BD47-A6061EBE666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1" y="5235222"/>
            <a:ext cx="5601378" cy="553208"/>
          </a:xfrm>
        </p:spPr>
        <p:txBody>
          <a:bodyPr/>
          <a:lstStyle/>
          <a:p>
            <a:r>
              <a:rPr lang="en-US" dirty="0"/>
              <a:t>@ReviewMyDB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E8EA21-F51A-492E-A5DC-34CF596E84D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1" y="5695901"/>
            <a:ext cx="6414004" cy="553208"/>
          </a:xfrm>
        </p:spPr>
        <p:txBody>
          <a:bodyPr>
            <a:noAutofit/>
          </a:bodyPr>
          <a:lstStyle/>
          <a:p>
            <a:r>
              <a:rPr lang="en-US" dirty="0"/>
              <a:t>https://jefftaylor.io/blog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A92C42-FA0B-4133-82F9-86E276188CE0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Database Consulting, LLC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C7977A-A17C-47F8-B633-357989A79DC5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702439" y="2392143"/>
            <a:ext cx="5065019" cy="340071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 Senior Data Engineer, Architect &amp; Consultant. Friend Of Redgate. Octopus Insider. Over 25 years of experience specializing in performance tuning and critical data issues.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Currently serving as the President of the Jacksonville SQL Server Users Group and is an active board member of the Jacksonville Development Users Group.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10B7C5-FFD4-4D08-B6B1-AB8CDB890F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Taylor</a:t>
            </a:r>
          </a:p>
        </p:txBody>
      </p:sp>
    </p:spTree>
    <p:extLst>
      <p:ext uri="{BB962C8B-B14F-4D97-AF65-F5344CB8AC3E}">
        <p14:creationId xmlns:p14="http://schemas.microsoft.com/office/powerpoint/2010/main" val="276203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533F6-01BC-41B8-9A12-8B6B25EB9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SQL</a:t>
            </a:r>
          </a:p>
          <a:p>
            <a:r>
              <a:rPr lang="en-US" dirty="0"/>
              <a:t>Constraints</a:t>
            </a:r>
          </a:p>
          <a:p>
            <a:r>
              <a:rPr lang="en-US" dirty="0"/>
              <a:t>Subqueries</a:t>
            </a:r>
          </a:p>
          <a:p>
            <a:r>
              <a:rPr lang="en-US" dirty="0"/>
              <a:t>Formatting</a:t>
            </a:r>
          </a:p>
          <a:p>
            <a:r>
              <a:rPr lang="en-US" dirty="0"/>
              <a:t>Dates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BC6EA1-628B-4698-872B-EF1D691F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034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C9FFA4-DF0C-416A-B074-587FD6818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Not Null</a:t>
            </a:r>
          </a:p>
          <a:p>
            <a:r>
              <a:rPr lang="en-US" sz="3200" dirty="0"/>
              <a:t>Unique</a:t>
            </a:r>
          </a:p>
          <a:p>
            <a:r>
              <a:rPr lang="en-US" sz="3200" dirty="0"/>
              <a:t>Default</a:t>
            </a:r>
          </a:p>
          <a:p>
            <a:r>
              <a:rPr lang="en-US" sz="3200" dirty="0"/>
              <a:t>Check</a:t>
            </a:r>
          </a:p>
          <a:p>
            <a:pPr lvl="1"/>
            <a:r>
              <a:rPr lang="en-US" sz="2600" dirty="0"/>
              <a:t>price &gt; 0 AND price &lt; 10,000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9F373-2EA5-461C-AEFF-52BF1CB5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Constraints</a:t>
            </a:r>
          </a:p>
        </p:txBody>
      </p:sp>
    </p:spTree>
    <p:extLst>
      <p:ext uri="{BB962C8B-B14F-4D97-AF65-F5344CB8AC3E}">
        <p14:creationId xmlns:p14="http://schemas.microsoft.com/office/powerpoint/2010/main" val="252846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847E-A57B-436F-ADED-3743FDC1D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1" y="439583"/>
            <a:ext cx="10061875" cy="4965699"/>
          </a:xfrm>
        </p:spPr>
        <p:txBody>
          <a:bodyPr anchor="ctr">
            <a:normAutofit/>
          </a:bodyPr>
          <a:lstStyle/>
          <a:p>
            <a:r>
              <a:rPr lang="en-US" dirty="0"/>
              <a:t>Learning advanced SQL requires a </a:t>
            </a:r>
            <a:r>
              <a:rPr lang="en-US" i="1" dirty="0"/>
              <a:t>broader</a:t>
            </a:r>
            <a:r>
              <a:rPr lang="en-US" dirty="0"/>
              <a:t> context.</a:t>
            </a:r>
          </a:p>
        </p:txBody>
      </p:sp>
    </p:spTree>
    <p:extLst>
      <p:ext uri="{BB962C8B-B14F-4D97-AF65-F5344CB8AC3E}">
        <p14:creationId xmlns:p14="http://schemas.microsoft.com/office/powerpoint/2010/main" val="258811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DCFD-96AC-43F1-A1B6-40165B9F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D5986-FAAB-4902-B353-E17D80AC4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2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5222-0A9E-4E18-9492-73BB218C3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A constraint is a promise,</a:t>
            </a:r>
            <a:br>
              <a:rPr lang="en-US" dirty="0"/>
            </a:br>
            <a:r>
              <a:rPr lang="en-US" dirty="0"/>
              <a:t>enforced by the database engine.</a:t>
            </a:r>
          </a:p>
        </p:txBody>
      </p:sp>
    </p:spTree>
    <p:extLst>
      <p:ext uri="{BB962C8B-B14F-4D97-AF65-F5344CB8AC3E}">
        <p14:creationId xmlns:p14="http://schemas.microsoft.com/office/powerpoint/2010/main" val="312313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C9FFA4-DF0C-416A-B074-587FD6818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Primary Key</a:t>
            </a:r>
          </a:p>
          <a:p>
            <a:pPr lvl="1"/>
            <a:r>
              <a:rPr lang="en-US" sz="2600" dirty="0"/>
              <a:t>A unique, non-null combination of columns</a:t>
            </a:r>
          </a:p>
          <a:p>
            <a:pPr lvl="1"/>
            <a:r>
              <a:rPr lang="en-US" sz="2600" dirty="0"/>
              <a:t>Adds </a:t>
            </a:r>
            <a:r>
              <a:rPr lang="en-US" sz="2600" i="1" dirty="0"/>
              <a:t>an</a:t>
            </a:r>
            <a:r>
              <a:rPr lang="en-US" sz="2600" dirty="0"/>
              <a:t> index (could be non-clustered)</a:t>
            </a:r>
          </a:p>
          <a:p>
            <a:r>
              <a:rPr lang="en-US" sz="3200" dirty="0"/>
              <a:t>Foreign Key</a:t>
            </a:r>
          </a:p>
          <a:p>
            <a:pPr lvl="1"/>
            <a:r>
              <a:rPr lang="en-US" sz="2600" dirty="0"/>
              <a:t>Link to a different table</a:t>
            </a:r>
          </a:p>
          <a:p>
            <a:pPr lvl="1"/>
            <a:r>
              <a:rPr lang="en-US" sz="2600" dirty="0"/>
              <a:t>Guarantees existence</a:t>
            </a:r>
          </a:p>
          <a:p>
            <a:pPr lvl="1"/>
            <a:r>
              <a:rPr lang="en-US" sz="2600" dirty="0"/>
              <a:t>Cascading deletes and updates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9F373-2EA5-461C-AEFF-52BF1CB5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are Constraints</a:t>
            </a:r>
          </a:p>
        </p:txBody>
      </p:sp>
    </p:spTree>
    <p:extLst>
      <p:ext uri="{BB962C8B-B14F-4D97-AF65-F5344CB8AC3E}">
        <p14:creationId xmlns:p14="http://schemas.microsoft.com/office/powerpoint/2010/main" val="26761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B3A951-D4A8-4826-A9CE-DE8C7912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Error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DFE8FF4-1328-4466-B62F-2BAB2162D5F2}"/>
              </a:ext>
            </a:extLst>
          </p:cNvPr>
          <p:cNvSpPr txBox="1">
            <a:spLocks/>
          </p:cNvSpPr>
          <p:nvPr/>
        </p:nvSpPr>
        <p:spPr bwMode="auto">
          <a:xfrm>
            <a:off x="690665" y="1818505"/>
            <a:ext cx="1070691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The INSERT statement conflicted with the 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FOREIGN KEY constraint "RefPetOwner4". 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</a:br>
            <a:br>
              <a:rPr lang="en-US" sz="2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The conflict occurred in database "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LearnSQL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", 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table "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dbo.PetOwner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", column '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OwnerIdentifier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52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DCFD-96AC-43F1-A1B6-40165B9F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D5986-FAAB-4902-B353-E17D80AC4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2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2976-E946-4D08-BB14-9DDF691EF4E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74775" y="1227052"/>
            <a:ext cx="9442450" cy="3703637"/>
          </a:xfrm>
        </p:spPr>
        <p:txBody>
          <a:bodyPr anchor="ctr"/>
          <a:lstStyle/>
          <a:p>
            <a:r>
              <a:rPr lang="en-US" dirty="0"/>
              <a:t>A subquery is a SELECT query, </a:t>
            </a:r>
            <a:br>
              <a:rPr lang="en-US" dirty="0"/>
            </a:br>
            <a:r>
              <a:rPr lang="en-US" dirty="0"/>
              <a:t>nested inside of another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E5BF6D-C6BE-4638-94A1-9D87F78E3234}"/>
              </a:ext>
            </a:extLst>
          </p:cNvPr>
          <p:cNvSpPr/>
          <p:nvPr/>
        </p:nvSpPr>
        <p:spPr>
          <a:xfrm>
            <a:off x="1498872" y="3078870"/>
            <a:ext cx="7811589" cy="894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52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7425FA-10FC-4FB7-9032-3A231418F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Statements</a:t>
            </a:r>
          </a:p>
          <a:p>
            <a:r>
              <a:rPr lang="en-US" dirty="0"/>
              <a:t>Data modification queries (DML)</a:t>
            </a:r>
          </a:p>
          <a:p>
            <a:pPr lvl="1"/>
            <a:r>
              <a:rPr lang="en-US" dirty="0"/>
              <a:t>Insert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47100-99C6-40E9-AB9F-F61AB4E9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they be used?</a:t>
            </a:r>
          </a:p>
        </p:txBody>
      </p:sp>
    </p:spTree>
    <p:extLst>
      <p:ext uri="{BB962C8B-B14F-4D97-AF65-F5344CB8AC3E}">
        <p14:creationId xmlns:p14="http://schemas.microsoft.com/office/powerpoint/2010/main" val="167128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7425FA-10FC-4FB7-9032-3A231418F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value</a:t>
            </a:r>
          </a:p>
          <a:p>
            <a:r>
              <a:rPr lang="en-US" dirty="0"/>
              <a:t>List of values</a:t>
            </a:r>
          </a:p>
          <a:p>
            <a:r>
              <a:rPr lang="en-US" dirty="0"/>
              <a:t>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47100-99C6-40E9-AB9F-F61AB4E9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Output</a:t>
            </a:r>
          </a:p>
        </p:txBody>
      </p:sp>
    </p:spTree>
    <p:extLst>
      <p:ext uri="{BB962C8B-B14F-4D97-AF65-F5344CB8AC3E}">
        <p14:creationId xmlns:p14="http://schemas.microsoft.com/office/powerpoint/2010/main" val="16006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7D393-16C2-4082-863B-9CCD7685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8" y="1825625"/>
            <a:ext cx="6955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NameOfDog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BirthDateOfDog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BreedOfDog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VeterinarianVisitHistory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VisitCount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[Dog]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3A951-D4A8-4826-A9CE-DE8C7912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67DF14-A033-4099-9CD4-9D84030D0EA4}"/>
              </a:ext>
            </a:extLst>
          </p:cNvPr>
          <p:cNvSpPr/>
          <p:nvPr/>
        </p:nvSpPr>
        <p:spPr>
          <a:xfrm>
            <a:off x="282102" y="1721797"/>
            <a:ext cx="1148821" cy="3171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7B63B-B8C3-4C9C-B6E2-9BAD84963B91}"/>
              </a:ext>
            </a:extLst>
          </p:cNvPr>
          <p:cNvSpPr/>
          <p:nvPr/>
        </p:nvSpPr>
        <p:spPr>
          <a:xfrm>
            <a:off x="1424534" y="1721797"/>
            <a:ext cx="2879387" cy="1614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2C7C62-A721-47F6-A86A-580C1AAB69F8}"/>
              </a:ext>
            </a:extLst>
          </p:cNvPr>
          <p:cNvSpPr/>
          <p:nvPr/>
        </p:nvSpPr>
        <p:spPr>
          <a:xfrm>
            <a:off x="1424535" y="4062374"/>
            <a:ext cx="2879387" cy="837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DEBF7-F805-4371-B28F-467B86E5F222}"/>
              </a:ext>
            </a:extLst>
          </p:cNvPr>
          <p:cNvSpPr/>
          <p:nvPr/>
        </p:nvSpPr>
        <p:spPr>
          <a:xfrm>
            <a:off x="5163193" y="3099721"/>
            <a:ext cx="203591" cy="1252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807BF4-D1D8-45E2-8793-36213D48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521" y="2952394"/>
            <a:ext cx="2401596" cy="953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40BC6D-7AF9-49E9-8D9B-A204388A2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848" y="2747962"/>
            <a:ext cx="5086350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62423A-FF46-4A08-B1AB-2025994F1940}"/>
              </a:ext>
            </a:extLst>
          </p:cNvPr>
          <p:cNvSpPr/>
          <p:nvPr/>
        </p:nvSpPr>
        <p:spPr>
          <a:xfrm rot="16200000" flipH="1">
            <a:off x="10275242" y="2232796"/>
            <a:ext cx="506428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36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7D393-16C2-4082-863B-9CCD7685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719907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NameOfDog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BirthDateOfDog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BreedOfDog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VeterinarianVisitHistory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VVH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VVH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DogIdentifier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DogIdentifier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VisitCount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[Dog] D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3A951-D4A8-4826-A9CE-DE8C7912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Subquery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F9818-7A92-4358-A82C-687AB71C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716" y="2717851"/>
            <a:ext cx="4972050" cy="1171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C52DCCD-E69E-4320-8C66-C20A6483E04F}"/>
              </a:ext>
            </a:extLst>
          </p:cNvPr>
          <p:cNvSpPr/>
          <p:nvPr/>
        </p:nvSpPr>
        <p:spPr>
          <a:xfrm flipH="1">
            <a:off x="6278607" y="4295060"/>
            <a:ext cx="506428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829A856-F330-4F30-A31F-02EAAF498757}"/>
              </a:ext>
            </a:extLst>
          </p:cNvPr>
          <p:cNvSpPr/>
          <p:nvPr/>
        </p:nvSpPr>
        <p:spPr>
          <a:xfrm rot="16200000" flipH="1">
            <a:off x="11093084" y="2265519"/>
            <a:ext cx="506428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7D393-16C2-4082-863B-9CCD7685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68294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BreedOfDog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DogCount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Dog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BreedOfDog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3A951-D4A8-4826-A9CE-DE8C7912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F37E9-BE11-43FF-866B-48D405199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69" y="1670708"/>
            <a:ext cx="3505200" cy="25802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75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7D393-16C2-4082-863B-9CCD7685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68294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VisitCount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	 	 	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DogIdentifier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VeterinarianVisitHistory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DogIdentifier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3A951-D4A8-4826-A9CE-DE8C7912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2FAAF-89EB-4526-B625-08893D56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868" y="1662862"/>
            <a:ext cx="3136119" cy="25872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062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7D393-16C2-4082-863B-9CCD7685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682942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NameOfDog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BirthDateOfDog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BreedOfDog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VVH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VisitCount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[Dog] D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VisitCount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DogIdentifier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VeterinarianVisitHistory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DogIdentifier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VVH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fr-FR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DogIdentifier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VVH</a:t>
            </a:r>
            <a:r>
              <a:rPr lang="fr-FR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DogIdentifier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3A951-D4A8-4826-A9CE-DE8C7912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3B141-6F8A-4E51-8BA0-DF920F85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04" y="1671288"/>
            <a:ext cx="6532549" cy="2273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1CD33C-7357-465D-8FD7-002EC634261D}"/>
              </a:ext>
            </a:extLst>
          </p:cNvPr>
          <p:cNvSpPr/>
          <p:nvPr/>
        </p:nvSpPr>
        <p:spPr>
          <a:xfrm>
            <a:off x="369047" y="1566153"/>
            <a:ext cx="3522017" cy="2490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5001B0-4BF7-4B1F-9D6B-03ACF4E74C76}"/>
              </a:ext>
            </a:extLst>
          </p:cNvPr>
          <p:cNvSpPr/>
          <p:nvPr/>
        </p:nvSpPr>
        <p:spPr>
          <a:xfrm>
            <a:off x="369047" y="5447489"/>
            <a:ext cx="3356647" cy="599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BD74F5-33C7-43F3-BB8E-A9CC0A799AE7}"/>
              </a:ext>
            </a:extLst>
          </p:cNvPr>
          <p:cNvSpPr/>
          <p:nvPr/>
        </p:nvSpPr>
        <p:spPr>
          <a:xfrm>
            <a:off x="3725694" y="5017951"/>
            <a:ext cx="2198451" cy="1029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400F9D7-6356-4E68-90CD-5B1D708F8A4A}"/>
              </a:ext>
            </a:extLst>
          </p:cNvPr>
          <p:cNvSpPr/>
          <p:nvPr/>
        </p:nvSpPr>
        <p:spPr>
          <a:xfrm rot="16200000" flipH="1">
            <a:off x="11187894" y="1142705"/>
            <a:ext cx="506428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81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1EC7F1-2963-4B66-892D-0A18C2723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subquery is a nested SELECT statement</a:t>
            </a:r>
          </a:p>
          <a:p>
            <a:r>
              <a:rPr lang="en-US" dirty="0"/>
              <a:t>It can return a single value, a list, or a table</a:t>
            </a:r>
          </a:p>
          <a:p>
            <a:r>
              <a:rPr lang="en-US" dirty="0"/>
              <a:t>Keep an eye on performance</a:t>
            </a:r>
          </a:p>
          <a:p>
            <a:pPr lvl="1"/>
            <a:r>
              <a:rPr lang="en-US" dirty="0"/>
              <a:t>“In Transact-SQL, there is usually no performance difference between a statement that includes a subquery and a semantically equivalent version that does not.”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74A21-2258-4CEA-A836-90469281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3710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DCFD-96AC-43F1-A1B6-40165B9F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D5986-FAAB-4902-B353-E17D80AC4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1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16" y="518819"/>
            <a:ext cx="6014984" cy="6014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6746239" y="2860473"/>
            <a:ext cx="5216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Get your SQL Questions answered here by our SQL Experts</a:t>
            </a:r>
          </a:p>
          <a:p>
            <a:pPr algn="ctr"/>
            <a:endParaRPr lang="en-US" sz="2400" dirty="0">
              <a:latin typeface="Gotham Black" pitchFamily="50" charset="0"/>
              <a:ea typeface="Roboto" panose="02000000000000000000" pitchFamily="2" charset="0"/>
            </a:endParaRPr>
          </a:p>
          <a:p>
            <a:pPr algn="ctr"/>
            <a:r>
              <a:rPr lang="en-US" sz="2400" b="0" i="0" dirty="0">
                <a:latin typeface="Gotham Black" pitchFamily="50" charset="0"/>
                <a:ea typeface="Roboto" panose="02000000000000000000" pitchFamily="2" charset="0"/>
              </a:rPr>
              <a:t>(Across from Registration)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2172EF-824C-8E44-7353-2A2F2006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63" y="236759"/>
            <a:ext cx="7177654" cy="12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70A5C-0B65-415A-9438-D424ED0CB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TRIM(</a:t>
            </a:r>
            <a:r>
              <a:rPr lang="en-US" dirty="0">
                <a:solidFill>
                  <a:schemeClr val="accent5"/>
                </a:solidFill>
              </a:rPr>
              <a:t>'    hello    '</a:t>
            </a:r>
            <a:r>
              <a:rPr lang="en-US" dirty="0"/>
              <a:t>)   			</a:t>
            </a:r>
            <a:r>
              <a:rPr lang="en-US" dirty="0">
                <a:solidFill>
                  <a:schemeClr val="accent6"/>
                </a:solidFill>
              </a:rPr>
              <a:t>-&gt;</a:t>
            </a:r>
            <a:r>
              <a:rPr lang="en-US" dirty="0"/>
              <a:t>  </a:t>
            </a:r>
            <a:r>
              <a:rPr lang="en-US" dirty="0">
                <a:solidFill>
                  <a:schemeClr val="accent5"/>
                </a:solidFill>
              </a:rPr>
              <a:t>'hello'</a:t>
            </a:r>
          </a:p>
          <a:p>
            <a:r>
              <a:rPr lang="en-US" dirty="0"/>
              <a:t>REVERSE(</a:t>
            </a:r>
            <a:r>
              <a:rPr lang="en-US" dirty="0">
                <a:solidFill>
                  <a:schemeClr val="accent5"/>
                </a:solidFill>
              </a:rPr>
              <a:t>'    hello    '</a:t>
            </a:r>
            <a:r>
              <a:rPr lang="en-US" dirty="0"/>
              <a:t>)   		</a:t>
            </a:r>
            <a:r>
              <a:rPr lang="en-US" dirty="0">
                <a:solidFill>
                  <a:schemeClr val="accent6"/>
                </a:solidFill>
              </a:rPr>
              <a:t>-&gt;</a:t>
            </a:r>
            <a:r>
              <a:rPr lang="en-US" dirty="0"/>
              <a:t>  </a:t>
            </a:r>
            <a:r>
              <a:rPr lang="en-US" dirty="0">
                <a:solidFill>
                  <a:schemeClr val="accent5"/>
                </a:solidFill>
              </a:rPr>
              <a:t>'    </a:t>
            </a:r>
            <a:r>
              <a:rPr lang="en-US" dirty="0" err="1">
                <a:solidFill>
                  <a:schemeClr val="accent5"/>
                </a:solidFill>
              </a:rPr>
              <a:t>olleh</a:t>
            </a:r>
            <a:r>
              <a:rPr lang="en-US" dirty="0">
                <a:solidFill>
                  <a:schemeClr val="accent5"/>
                </a:solidFill>
              </a:rPr>
              <a:t>   '</a:t>
            </a:r>
          </a:p>
          <a:p>
            <a:r>
              <a:rPr lang="en-US" dirty="0"/>
              <a:t>SUBSTRING(</a:t>
            </a:r>
            <a:r>
              <a:rPr lang="en-US" dirty="0">
                <a:solidFill>
                  <a:schemeClr val="accent5"/>
                </a:solidFill>
              </a:rPr>
              <a:t>'    hello    '</a:t>
            </a:r>
            <a:r>
              <a:rPr lang="en-US" dirty="0"/>
              <a:t>,6,4)   	</a:t>
            </a:r>
            <a:r>
              <a:rPr lang="en-US" dirty="0">
                <a:solidFill>
                  <a:schemeClr val="accent6"/>
                </a:solidFill>
              </a:rPr>
              <a:t>-&gt;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'</a:t>
            </a:r>
            <a:r>
              <a:rPr lang="en-US" dirty="0" err="1">
                <a:solidFill>
                  <a:schemeClr val="accent5"/>
                </a:solidFill>
              </a:rPr>
              <a:t>ello</a:t>
            </a:r>
            <a:r>
              <a:rPr lang="en-US" dirty="0">
                <a:solidFill>
                  <a:schemeClr val="accent5"/>
                </a:solidFill>
              </a:rPr>
              <a:t>'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7A0AC-1729-40DD-B9E0-8AD84DE4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String (of Text) Manipulation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6961AC1-758E-4C2B-A0C9-8389E10A30D8}"/>
              </a:ext>
            </a:extLst>
          </p:cNvPr>
          <p:cNvSpPr/>
          <p:nvPr/>
        </p:nvSpPr>
        <p:spPr>
          <a:xfrm rot="5400000" flipH="1">
            <a:off x="4057520" y="4226373"/>
            <a:ext cx="506428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03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03658 0.0002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DCFD-96AC-43F1-A1B6-40165B9F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Dates</a:t>
            </a:r>
          </a:p>
        </p:txBody>
      </p:sp>
    </p:spTree>
    <p:extLst>
      <p:ext uri="{BB962C8B-B14F-4D97-AF65-F5344CB8AC3E}">
        <p14:creationId xmlns:p14="http://schemas.microsoft.com/office/powerpoint/2010/main" val="3866522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7539C7-B5E7-4198-9768-14CF95C7A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Storing</a:t>
            </a:r>
          </a:p>
          <a:p>
            <a:r>
              <a:rPr lang="en-US" dirty="0"/>
              <a:t>Comparing/modifying</a:t>
            </a:r>
          </a:p>
          <a:p>
            <a:r>
              <a:rPr lang="en-US" dirty="0"/>
              <a:t>Extracting</a:t>
            </a:r>
          </a:p>
          <a:p>
            <a:r>
              <a:rPr lang="en-US" dirty="0"/>
              <a:t>Formatting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FC3BC0-626F-4AF7-93DD-7AC1861B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Dates</a:t>
            </a:r>
          </a:p>
        </p:txBody>
      </p:sp>
    </p:spTree>
    <p:extLst>
      <p:ext uri="{BB962C8B-B14F-4D97-AF65-F5344CB8AC3E}">
        <p14:creationId xmlns:p14="http://schemas.microsoft.com/office/powerpoint/2010/main" val="146246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F2D8-C1DB-4D62-89B3-2CABBEBD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B72C-8D93-41BF-B3B3-C5D5DD4B702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34326"/>
            <a:ext cx="6116493" cy="553208"/>
          </a:xfrm>
        </p:spPr>
        <p:txBody>
          <a:bodyPr/>
          <a:lstStyle/>
          <a:p>
            <a:r>
              <a:rPr lang="en-US" dirty="0"/>
              <a:t>Jeff Taylor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9BCA8-9248-4CF4-BE95-47BD772EA0F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674974"/>
            <a:ext cx="6116493" cy="553208"/>
          </a:xfrm>
        </p:spPr>
        <p:txBody>
          <a:bodyPr/>
          <a:lstStyle/>
          <a:p>
            <a:r>
              <a:rPr lang="en-US" dirty="0"/>
              <a:t>Jeff@ReviewMyDB.com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56856-ADD5-4A09-9333-A55FAC5AC9A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21902"/>
            <a:ext cx="6116493" cy="553208"/>
          </a:xfrm>
        </p:spPr>
        <p:txBody>
          <a:bodyPr/>
          <a:lstStyle/>
          <a:p>
            <a:r>
              <a:rPr lang="en-US" dirty="0"/>
              <a:t>@ReviewMyDB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3477D-39D9-44F0-9A5F-B9A85D2331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756270"/>
            <a:ext cx="7639688" cy="553208"/>
          </a:xfrm>
        </p:spPr>
        <p:txBody>
          <a:bodyPr>
            <a:noAutofit/>
          </a:bodyPr>
          <a:lstStyle/>
          <a:p>
            <a:r>
              <a:rPr lang="en-US" dirty="0"/>
              <a:t>https://www.linkedin.com/in/reviewmydb</a:t>
            </a:r>
          </a:p>
        </p:txBody>
      </p:sp>
    </p:spTree>
    <p:extLst>
      <p:ext uri="{BB962C8B-B14F-4D97-AF65-F5344CB8AC3E}">
        <p14:creationId xmlns:p14="http://schemas.microsoft.com/office/powerpoint/2010/main" val="271873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385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55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047" y="492942"/>
            <a:ext cx="11441585" cy="1325563"/>
          </a:xfrm>
        </p:spPr>
        <p:txBody>
          <a:bodyPr/>
          <a:lstStyle/>
          <a:p>
            <a:r>
              <a:rPr lang="en-US" dirty="0"/>
              <a:t>501 Legion Charitable Donation &amp; LEGO Drive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9B2C5D-77F7-497A-2907-27607A2F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74" y="3332628"/>
            <a:ext cx="3920836" cy="392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81116" y="1155724"/>
            <a:ext cx="11429516" cy="3083768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10" dirty="0"/>
              <a:t>Thank the 501 Legion for Supporting Our Event!</a:t>
            </a:r>
          </a:p>
          <a:p>
            <a:pPr algn="ctr"/>
            <a:r>
              <a:rPr lang="en-US" sz="3810" dirty="0"/>
              <a:t>JSSUG Will Match Donations up to $1000</a:t>
            </a:r>
          </a:p>
          <a:p>
            <a:pPr algn="ctr"/>
            <a:r>
              <a:rPr lang="en-US" sz="3810" dirty="0"/>
              <a:t>Donation Bucket on Registration Table</a:t>
            </a:r>
          </a:p>
          <a:p>
            <a:pPr algn="ctr"/>
            <a:r>
              <a:rPr lang="en-US" sz="3810" dirty="0"/>
              <a:t>LEGO donation on V for Victory Table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6EACA22-4155-70DD-E997-2A3AF41D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85" y="3822733"/>
            <a:ext cx="3920836" cy="29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A9448F-8F61-DD80-8F4F-0522F64B6752}"/>
              </a:ext>
            </a:extLst>
          </p:cNvPr>
          <p:cNvSpPr txBox="1"/>
          <p:nvPr/>
        </p:nvSpPr>
        <p:spPr>
          <a:xfrm>
            <a:off x="200278" y="1534404"/>
            <a:ext cx="118002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/>
              <a:t>1. Take a picture with the SQL Saturday Backdrop during the event</a:t>
            </a:r>
            <a:br>
              <a:rPr lang="en-US" sz="3600" b="0" dirty="0"/>
            </a:br>
            <a:endParaRPr lang="en-US" sz="3600" b="0" dirty="0"/>
          </a:p>
          <a:p>
            <a:r>
              <a:rPr lang="en-US" sz="3600" b="0" dirty="0"/>
              <a:t>2. Post the picture to Twitter/X and include the hashtag #SQLSatJax24CC</a:t>
            </a:r>
            <a:br>
              <a:rPr lang="en-US" sz="3600" b="0" dirty="0"/>
            </a:br>
            <a:endParaRPr lang="en-US" sz="3600" b="0" dirty="0"/>
          </a:p>
          <a:p>
            <a:r>
              <a:rPr lang="en-US" sz="3600" b="0" dirty="0"/>
              <a:t>3. The tweet using the hashtag that has the most "likes" wins a prize!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9DDCA-825E-23AC-C371-255C8D2F3188}"/>
              </a:ext>
            </a:extLst>
          </p:cNvPr>
          <p:cNvSpPr txBox="1"/>
          <p:nvPr/>
        </p:nvSpPr>
        <p:spPr>
          <a:xfrm>
            <a:off x="200279" y="324310"/>
            <a:ext cx="9492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Costume Contest Rules</a:t>
            </a:r>
          </a:p>
        </p:txBody>
      </p:sp>
    </p:spTree>
    <p:extLst>
      <p:ext uri="{BB962C8B-B14F-4D97-AF65-F5344CB8AC3E}">
        <p14:creationId xmlns:p14="http://schemas.microsoft.com/office/powerpoint/2010/main" val="286912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Your feedback is important to us!</a:t>
            </a:r>
          </a:p>
          <a:p>
            <a:pPr algn="l"/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Please fill out and hand to speaker after the session!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Fill out event evaluation card in your bag and visit all sponsors to be entered to win an Xbox Series X – (Must be present to win)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8F7D30-0CBB-66E8-F519-3EB762506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404" y="33251"/>
            <a:ext cx="14782466" cy="68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6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37FD-D325-4819-B228-458A31DC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F53D-4A61-4196-8D86-3DDE23E55AF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6D4C1-53A4-418C-9B25-A561309DE8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B8B713-E80B-411F-9433-7871614DEB2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67347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3" ma:contentTypeDescription="Create a new document." ma:contentTypeScope="" ma:versionID="eeb3a418d310962d84c93b730be626b3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2c186ed2b493713a8357f4cf6b1d1e77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C3360C-4628-40F5-862A-66DB05FE52B6}">
  <ds:schemaRefs>
    <ds:schemaRef ds:uri="09261daf-a6c8-4475-bfe4-e465f101f752"/>
    <ds:schemaRef ds:uri="cfa6ec7d-b27d-4976-a2d2-0968bdeefb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DD939C-6BD7-4DE8-8B6E-2958539C477C}">
  <ds:schemaRefs>
    <ds:schemaRef ds:uri="09261daf-a6c8-4475-bfe4-e465f101f752"/>
    <ds:schemaRef ds:uri="cfa6ec7d-b27d-4976-a2d2-0968bdeefb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BCD145-A057-4D96-85F1-0E666E0698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1860</TotalTime>
  <Words>692</Words>
  <Application>Microsoft Office PowerPoint</Application>
  <PresentationFormat>Widescreen</PresentationFormat>
  <Paragraphs>121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Gotham Black</vt:lpstr>
      <vt:lpstr>Roboto Bold</vt:lpstr>
      <vt:lpstr>Calibri Light</vt:lpstr>
      <vt:lpstr>Gotham</vt:lpstr>
      <vt:lpstr>IBM Plex Sans Medium</vt:lpstr>
      <vt:lpstr>Roboto Regular</vt:lpstr>
      <vt:lpstr>Arial</vt:lpstr>
      <vt:lpstr>IBM Plex Sans SemiBold</vt:lpstr>
      <vt:lpstr>Consolas</vt:lpstr>
      <vt:lpstr>Roboto</vt:lpstr>
      <vt:lpstr>IBM Plex Sans</vt:lpstr>
      <vt:lpstr>Calibri</vt:lpstr>
      <vt:lpstr>Redgate theme v2</vt:lpstr>
      <vt:lpstr>PowerPoint Presentation</vt:lpstr>
      <vt:lpstr>PowerPoint Presentation</vt:lpstr>
      <vt:lpstr>PowerPoint Presentation</vt:lpstr>
      <vt:lpstr>501 Legion Charitable Donation &amp; LEGO Drive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SQL Level up with advanced features</vt:lpstr>
      <vt:lpstr>Jeff</vt:lpstr>
      <vt:lpstr>Agenda</vt:lpstr>
      <vt:lpstr>Examples of Constraints</vt:lpstr>
      <vt:lpstr>Learning advanced SQL requires a broader context.</vt:lpstr>
      <vt:lpstr>Constraints</vt:lpstr>
      <vt:lpstr>A constraint is a promise, enforced by the database engine.</vt:lpstr>
      <vt:lpstr>Keys are Constraints</vt:lpstr>
      <vt:lpstr>Insert Error</vt:lpstr>
      <vt:lpstr>Subqueries</vt:lpstr>
      <vt:lpstr>A subquery is a SELECT query,  nested inside of another query</vt:lpstr>
      <vt:lpstr>Where can they be used?</vt:lpstr>
      <vt:lpstr>Types of Output</vt:lpstr>
      <vt:lpstr>Single Value</vt:lpstr>
      <vt:lpstr>Correlated Subquery</vt:lpstr>
      <vt:lpstr>List of Values</vt:lpstr>
      <vt:lpstr>Tables</vt:lpstr>
      <vt:lpstr>Tables</vt:lpstr>
      <vt:lpstr>Summary</vt:lpstr>
      <vt:lpstr>Formatting</vt:lpstr>
      <vt:lpstr>Manual String (of Text) Manipulation</vt:lpstr>
      <vt:lpstr>Working with Dates</vt:lpstr>
      <vt:lpstr>Working with Dates</vt:lpstr>
      <vt:lpstr>PowerPoint Presentation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Jeff</cp:lastModifiedBy>
  <cp:revision>23</cp:revision>
  <cp:lastPrinted>2015-12-02T11:41:23Z</cp:lastPrinted>
  <dcterms:created xsi:type="dcterms:W3CDTF">2015-11-25T13:50:45Z</dcterms:created>
  <dcterms:modified xsi:type="dcterms:W3CDTF">2024-04-18T05:34:50Z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